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Helvetica Neue"/>
      <p:regular r:id="rId30"/>
      <p:bold r:id="rId31"/>
      <p:italic r:id="rId32"/>
      <p:boldItalic r:id="rId33"/>
    </p:embeddedFont>
    <p:embeddedFont>
      <p:font typeface="Open Sans Light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5760">
          <p15:clr>
            <a:srgbClr val="A4A3A4"/>
          </p15:clr>
        </p15:guide>
        <p15:guide id="3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324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gxj46+xIB1IgkRR0n26Wh+KWfw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5760"/>
        <p:guide/>
        <p:guide orient="horz"/>
        <p:guide pos="324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35" Type="http://schemas.openxmlformats.org/officeDocument/2006/relationships/font" Target="fonts/OpenSansLight-bold.fntdata"/><Relationship Id="rId12" Type="http://schemas.openxmlformats.org/officeDocument/2006/relationships/slide" Target="slides/slide6.xml"/><Relationship Id="rId34" Type="http://schemas.openxmlformats.org/officeDocument/2006/relationships/font" Target="fonts/OpenSansLight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Light-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bold.fntdata"/><Relationship Id="rId16" Type="http://schemas.openxmlformats.org/officeDocument/2006/relationships/slide" Target="slides/slide10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08906a4f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1308906a4f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08906a4fb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08906a4fb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308906a4fb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08906a4f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1308906a4f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08906a4fb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1308906a4fb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08906a4fb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1308906a4fb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08906a4fb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1308906a4fb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08906a4fb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308906a4fb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0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552" y="5380062"/>
            <a:ext cx="1673544" cy="47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6275" y="4411075"/>
            <a:ext cx="1634126" cy="5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32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0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169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9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bg>
      <p:bgPr>
        <a:solidFill>
          <a:srgbClr val="00A79E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33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2">
    <p:bg>
      <p:bgPr>
        <a:solidFill>
          <a:srgbClr val="AF148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4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3">
    <p:bg>
      <p:bgPr>
        <a:solidFill>
          <a:srgbClr val="009FE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5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71E7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/>
          <p:nvPr>
            <p:ph type="title"/>
          </p:nvPr>
        </p:nvSpPr>
        <p:spPr>
          <a:xfrm>
            <a:off x="311700" y="3413593"/>
            <a:ext cx="8520525" cy="84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" name="Google Shape;10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32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0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69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4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1_Encabezado de secció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623888" y="1563638"/>
            <a:ext cx="78867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4" name="Google Shape;54;p26"/>
          <p:cNvSpPr/>
          <p:nvPr/>
        </p:nvSpPr>
        <p:spPr>
          <a:xfrm>
            <a:off x="555900" y="0"/>
            <a:ext cx="8588100" cy="1125140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6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 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65" name="Google Shape;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 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74" name="Google Shape;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1885" y="102393"/>
            <a:ext cx="739379" cy="73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1_Encabezado de sección 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DEDC0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623888" y="1563638"/>
            <a:ext cx="78867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1" name="Google Shape;81;p31"/>
          <p:cNvSpPr txBox="1"/>
          <p:nvPr>
            <p:ph type="title"/>
          </p:nvPr>
        </p:nvSpPr>
        <p:spPr>
          <a:xfrm>
            <a:off x="817464" y="390632"/>
            <a:ext cx="6545720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/>
          <p:nvPr/>
        </p:nvSpPr>
        <p:spPr>
          <a:xfrm>
            <a:off x="-1" y="0"/>
            <a:ext cx="9144057" cy="5181678"/>
          </a:xfrm>
          <a:custGeom>
            <a:rect b="b" l="l" r="r" t="t"/>
            <a:pathLst>
              <a:path extrusionOk="0" h="30224" w="53336">
                <a:moveTo>
                  <a:pt x="0" y="0"/>
                </a:moveTo>
                <a:lnTo>
                  <a:pt x="0" y="30224"/>
                </a:lnTo>
                <a:lnTo>
                  <a:pt x="53336" y="30224"/>
                </a:lnTo>
                <a:lnTo>
                  <a:pt x="53336" y="0"/>
                </a:lnTo>
                <a:close/>
              </a:path>
            </a:pathLst>
          </a:custGeom>
          <a:solidFill>
            <a:srgbClr val="9226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32"/>
          <p:cNvSpPr/>
          <p:nvPr/>
        </p:nvSpPr>
        <p:spPr>
          <a:xfrm>
            <a:off x="4193088" y="0"/>
            <a:ext cx="4950917" cy="5181678"/>
          </a:xfrm>
          <a:custGeom>
            <a:rect b="b" l="l" r="r" t="t"/>
            <a:pathLst>
              <a:path extrusionOk="0" h="30224" w="28878">
                <a:moveTo>
                  <a:pt x="13399" y="0"/>
                </a:moveTo>
                <a:cubicBezTo>
                  <a:pt x="13478" y="83"/>
                  <a:pt x="13553" y="169"/>
                  <a:pt x="13628" y="254"/>
                </a:cubicBezTo>
                <a:cubicBezTo>
                  <a:pt x="15078" y="1929"/>
                  <a:pt x="15854" y="4105"/>
                  <a:pt x="16166" y="6299"/>
                </a:cubicBezTo>
                <a:cubicBezTo>
                  <a:pt x="16570" y="9159"/>
                  <a:pt x="16194" y="12193"/>
                  <a:pt x="14713" y="14674"/>
                </a:cubicBezTo>
                <a:cubicBezTo>
                  <a:pt x="13056" y="17454"/>
                  <a:pt x="10218" y="19280"/>
                  <a:pt x="7526" y="21080"/>
                </a:cubicBezTo>
                <a:cubicBezTo>
                  <a:pt x="4835" y="22876"/>
                  <a:pt x="2076" y="24891"/>
                  <a:pt x="730" y="27837"/>
                </a:cubicBezTo>
                <a:cubicBezTo>
                  <a:pt x="383" y="28599"/>
                  <a:pt x="143" y="29401"/>
                  <a:pt x="0" y="30224"/>
                </a:cubicBezTo>
                <a:lnTo>
                  <a:pt x="28878" y="30224"/>
                </a:lnTo>
                <a:lnTo>
                  <a:pt x="28878" y="0"/>
                </a:lnTo>
                <a:close/>
              </a:path>
            </a:pathLst>
          </a:custGeom>
          <a:solidFill>
            <a:schemeClr val="accent6">
              <a:alpha val="1176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32"/>
          <p:cNvSpPr txBox="1"/>
          <p:nvPr>
            <p:ph idx="1" type="subTitle"/>
          </p:nvPr>
        </p:nvSpPr>
        <p:spPr>
          <a:xfrm>
            <a:off x="1293750" y="1598275"/>
            <a:ext cx="64905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" name="Google Shape;87;p32"/>
          <p:cNvSpPr txBox="1"/>
          <p:nvPr>
            <p:ph idx="2" type="subTitle"/>
          </p:nvPr>
        </p:nvSpPr>
        <p:spPr>
          <a:xfrm>
            <a:off x="4809135" y="3519283"/>
            <a:ext cx="19944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algn="r">
              <a:lnSpc>
                <a:spcPct val="10715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BCCE8"/>
                </a:solidFill>
              </a:defRPr>
            </a:lvl1pPr>
            <a:lvl2pPr lvl="1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2pPr>
            <a:lvl3pPr lvl="2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3pPr>
            <a:lvl4pPr lvl="3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4pPr>
            <a:lvl5pPr lvl="4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9pPr>
          </a:lstStyle>
          <a:p/>
        </p:txBody>
      </p:sp>
      <p:pic>
        <p:nvPicPr>
          <p:cNvPr id="88" name="Google Shape;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9345" y="4646577"/>
            <a:ext cx="481201" cy="41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E71E7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8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00392" y="0"/>
            <a:ext cx="1043608" cy="5170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1E7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hyperlink" Target="https://www.linkedin.com/in/claudiozelada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hyperlink" Target="https://app.uizard.io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pp.uizard.io/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app.uizard.io/" TargetMode="External"/><Relationship Id="rId4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hyperlink" Target="https://mobirise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011950" y="3237425"/>
            <a:ext cx="29319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 sz="1600">
                <a:solidFill>
                  <a:schemeClr val="lt1"/>
                </a:solidFill>
              </a:rPr>
              <a:t>Claudio Zelada Quijada.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15" name="Google Shape;115;p1"/>
          <p:cNvSpPr txBox="1"/>
          <p:nvPr>
            <p:ph type="ctrTitle"/>
          </p:nvPr>
        </p:nvSpPr>
        <p:spPr>
          <a:xfrm>
            <a:off x="755576" y="1779662"/>
            <a:ext cx="3921300" cy="22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CL" sz="2900">
                <a:solidFill>
                  <a:schemeClr val="lt1"/>
                </a:solidFill>
              </a:rPr>
              <a:t>Diseña tu primer sitio web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7" y="510128"/>
            <a:ext cx="3141801" cy="111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9475" y="1524422"/>
            <a:ext cx="1584300" cy="15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4755900" y="3541475"/>
            <a:ext cx="35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u="sng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https://www.linkedin.com/in/claudiozelada/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/>
        </p:nvSpPr>
        <p:spPr>
          <a:xfrm>
            <a:off x="189725" y="3015350"/>
            <a:ext cx="2867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23 de agosto de 1991 se abrió al público la primera página web de la historia.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6425" y="1843035"/>
            <a:ext cx="5781774" cy="2032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189725" y="3015350"/>
            <a:ext cx="2867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1993 comienzan a aparecer las primeras “web comerciales”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7600" y="1294241"/>
            <a:ext cx="3548799" cy="19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5">
            <a:alphaModFix/>
          </a:blip>
          <a:srcRect b="0" l="20845" r="18591" t="0"/>
          <a:stretch/>
        </p:blipFill>
        <p:spPr>
          <a:xfrm>
            <a:off x="5253644" y="2786875"/>
            <a:ext cx="3749430" cy="19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/>
        </p:nvSpPr>
        <p:spPr>
          <a:xfrm>
            <a:off x="189725" y="3015350"/>
            <a:ext cx="43824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arquitectura de la información (AI):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Disciplina y arte encargada del estudio, análisis, organización, disposición y estructuración de la información en espacios de información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750" y="620776"/>
            <a:ext cx="3620375" cy="39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189725" y="3015350"/>
            <a:ext cx="37068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Permiten a los usuarios interactuar y colaborar.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4900" y="1508110"/>
            <a:ext cx="4267074" cy="314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/>
        </p:nvSpPr>
        <p:spPr>
          <a:xfrm>
            <a:off x="232500" y="1672525"/>
            <a:ext cx="4382400" cy="19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Inventario de contenidos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un documento en el cual se lista y describe toda la información que va a contener un sitio web y cómo va a estar estructurada y conectada toda esta información.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 de Información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850" y="1375325"/>
            <a:ext cx="4224300" cy="341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/>
        </p:nvSpPr>
        <p:spPr>
          <a:xfrm>
            <a:off x="232500" y="1672525"/>
            <a:ext cx="4382400" cy="30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Técnicas para organizar la información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Cardsorting; se utiliza para diseñar, organizar, jerarquizar y evaluar un árbol de categorías. Pueden ser abiertos, cerrados o mixtos.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*Cardsorting inverso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 de Información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 b="25876" l="33028" r="-3406" t="0"/>
          <a:stretch/>
        </p:blipFill>
        <p:spPr>
          <a:xfrm>
            <a:off x="5059575" y="579175"/>
            <a:ext cx="2972875" cy="19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7650" y="2805575"/>
            <a:ext cx="3757075" cy="14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/>
          <p:nvPr/>
        </p:nvSpPr>
        <p:spPr>
          <a:xfrm>
            <a:off x="232500" y="1365700"/>
            <a:ext cx="4733400" cy="13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Wireframes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wireframe </a:t>
            </a: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</a:t>
            </a: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boceto donde se representa visualmente, de una forma muy sencilla y esquemática la estructura de una página web.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Separar la discusión de lo estructural y estético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 de Información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8450" y="851248"/>
            <a:ext cx="3527425" cy="3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5">
            <a:hlinkClick r:id="rId4"/>
          </p:cNvPr>
          <p:cNvSpPr txBox="1"/>
          <p:nvPr/>
        </p:nvSpPr>
        <p:spPr>
          <a:xfrm>
            <a:off x="232500" y="43886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https://app.uizard.io/</a:t>
            </a:r>
            <a:endParaRPr b="1" i="0" sz="20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08906a4fb_0_10"/>
          <p:cNvSpPr txBox="1"/>
          <p:nvPr/>
        </p:nvSpPr>
        <p:spPr>
          <a:xfrm>
            <a:off x="232500" y="1365700"/>
            <a:ext cx="4733400" cy="13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L" sz="18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Wireframes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Baja densidad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Alta densidad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g1308906a4fb_0_10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 de Información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308906a4fb_0_10">
            <a:hlinkClick r:id="rId3"/>
          </p:cNvPr>
          <p:cNvSpPr txBox="1"/>
          <p:nvPr/>
        </p:nvSpPr>
        <p:spPr>
          <a:xfrm>
            <a:off x="232500" y="43886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https://app.uizard.io/</a:t>
            </a:r>
            <a:endParaRPr b="1" i="0" sz="20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1308906a4fb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6575" y="1412000"/>
            <a:ext cx="3254274" cy="2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308906a4fb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6925" y="2672800"/>
            <a:ext cx="3367475" cy="21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08906a4fb_0_19"/>
          <p:cNvSpPr txBox="1"/>
          <p:nvPr>
            <p:ph type="ctrTitle"/>
          </p:nvPr>
        </p:nvSpPr>
        <p:spPr>
          <a:xfrm>
            <a:off x="3086100" y="1591950"/>
            <a:ext cx="2882100" cy="1790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lt1"/>
                </a:solidFill>
              </a:rPr>
              <a:t>Clase 2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CL" sz="2000">
                <a:solidFill>
                  <a:schemeClr val="lt1"/>
                </a:solidFill>
              </a:rPr>
              <a:t>Resumen Clase 1</a:t>
            </a:r>
            <a:endParaRPr b="1"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CL" sz="2000">
                <a:solidFill>
                  <a:schemeClr val="lt1"/>
                </a:solidFill>
              </a:rPr>
              <a:t>Wireframes</a:t>
            </a:r>
            <a:endParaRPr b="1"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s-CL" sz="2000">
                <a:solidFill>
                  <a:schemeClr val="lt1"/>
                </a:solidFill>
              </a:rPr>
              <a:t>Diseño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08906a4fb_0_30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Cardsorting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1308906a4fb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163" y="1268060"/>
            <a:ext cx="6599679" cy="3686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/>
        </p:nvSpPr>
        <p:spPr>
          <a:xfrm>
            <a:off x="1842150" y="1786502"/>
            <a:ext cx="54597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PREMIO DE TALENTO DIGITAL</a:t>
            </a: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QUE INCENTIVA EL DESARROLLO DE HABILIDADES DEL SIGLO XXI Y EL DESARROLLO DE TECNOLOGÍA. </a:t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CREADORES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08906a4fb_0_39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Inventario de contenidos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1308906a4fb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350" y="627475"/>
            <a:ext cx="4033775" cy="444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08906a4fb_0_47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Wireframes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308906a4fb_0_47">
            <a:hlinkClick r:id="rId3"/>
          </p:cNvPr>
          <p:cNvSpPr txBox="1"/>
          <p:nvPr/>
        </p:nvSpPr>
        <p:spPr>
          <a:xfrm>
            <a:off x="2997425" y="43283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https://app.uizard.io/</a:t>
            </a:r>
            <a:endParaRPr b="1" i="0" sz="20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g1308906a4fb_0_47"/>
          <p:cNvGrpSpPr/>
          <p:nvPr/>
        </p:nvGrpSpPr>
        <p:grpSpPr>
          <a:xfrm>
            <a:off x="1968025" y="2003575"/>
            <a:ext cx="4878000" cy="1907700"/>
            <a:chOff x="1968025" y="2003575"/>
            <a:chExt cx="4878000" cy="1907700"/>
          </a:xfrm>
        </p:grpSpPr>
        <p:sp>
          <p:nvSpPr>
            <p:cNvPr id="271" name="Google Shape;271;g1308906a4fb_0_47"/>
            <p:cNvSpPr/>
            <p:nvPr/>
          </p:nvSpPr>
          <p:spPr>
            <a:xfrm>
              <a:off x="1968025" y="2003575"/>
              <a:ext cx="4878000" cy="1907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2" name="Google Shape;272;g1308906a4fb_0_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5350" y="2404973"/>
              <a:ext cx="4143375" cy="110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08906a4fb_0_56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Diseña tu primer sitio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g1308906a4fb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325" y="1411026"/>
            <a:ext cx="4032425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308906a4fb_0_56"/>
          <p:cNvSpPr txBox="1"/>
          <p:nvPr/>
        </p:nvSpPr>
        <p:spPr>
          <a:xfrm>
            <a:off x="2967475" y="39844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https://mobirise.com/</a:t>
            </a:r>
            <a:endParaRPr b="1"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FE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/>
          <p:nvPr/>
        </p:nvSpPr>
        <p:spPr>
          <a:xfrm>
            <a:off x="2146344" y="2773072"/>
            <a:ext cx="48513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L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 GRACIAS!</a:t>
            </a:r>
            <a:endParaRPr b="1" i="0" sz="105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es-CL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s-CL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@LOSCREADORESCHILE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L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#ESTIEMPODECREADORES</a:t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Claudio Zelada Q.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czelada@gmail.com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es-CL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894350" y="1821400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RESUELVA UNA PROBLEMÁTICA SOCIAL</a:t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CREADORES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894350" y="2394100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UTILIZANDO TECNOLOGÍA</a:t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894350" y="2966800"/>
            <a:ext cx="723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GRUPOS DE 1 A 4 ESTUDIANTES + 1 DOCENTE O TUTOR</a:t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1151620" y="2040437"/>
            <a:ext cx="6840760" cy="2726302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1439652" y="2314955"/>
            <a:ext cx="634653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2000">
                <a:solidFill>
                  <a:schemeClr val="lt1"/>
                </a:solidFill>
              </a:rPr>
              <a:t>Escuela de Creadores 2022 invitar a participar de talleres experimentales y MasterClass para trabajar con herramientas tecnológicas y apoyar así el diseño y desarrollo de proyectos digitales con impacto social, los que podrán postular a Los Creadores 2021.</a:t>
            </a:r>
            <a:endParaRPr sz="6000">
              <a:solidFill>
                <a:schemeClr val="lt1"/>
              </a:solidFill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6264" y="-2252786"/>
            <a:ext cx="4139952" cy="172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33886"/>
            <a:ext cx="4142810" cy="172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6067027" y="1928775"/>
            <a:ext cx="2592288" cy="219247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515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585017" y="1424180"/>
            <a:ext cx="5459629" cy="2699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QUIERES DECIR ALGO, LEVANTA TU Y TE DAMOS LA PALABRA.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ESCRIBE Y COMENTA POR EL CHAT.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MANTÉN TU MICRÓFONO EN SILENCIO.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SIGUE LAS INSTRUCCIONES (SÁCALES PANTALLAZO!).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 ENERGÍA Y GANAS </a:t>
            </a:r>
            <a:b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PARTICIPAR DE LAS DINÁMICAS! 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55215" r="8675" t="0"/>
          <a:stretch/>
        </p:blipFill>
        <p:spPr>
          <a:xfrm rot="-130">
            <a:off x="6557938" y="1986921"/>
            <a:ext cx="617735" cy="106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27699">
            <a:off x="7598633" y="2245792"/>
            <a:ext cx="599633" cy="5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b="36796" l="3114" r="67613" t="2160"/>
          <a:stretch/>
        </p:blipFill>
        <p:spPr>
          <a:xfrm rot="295097">
            <a:off x="7645002" y="3170897"/>
            <a:ext cx="625488" cy="5804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75224">
            <a:off x="6592686" y="3147454"/>
            <a:ext cx="708014" cy="6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0" y="579185"/>
            <a:ext cx="4614976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ACUERDOS ESENCIALES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585027" y="1424175"/>
            <a:ext cx="69960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Char char="➔"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Diseñador Gr</a:t>
            </a: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áfico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➔"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Diplomado en Experiencia de Usuario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➔"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Ingeniero en Gestión TI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➔"/>
            </a:pPr>
            <a:r>
              <a:rPr b="0" i="0" lang="es-CL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Certificado en metodologías ägiles (Product Owner, Scrum Master)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¿QUIÉN SOY?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/>
        </p:nvSpPr>
        <p:spPr>
          <a:xfrm>
            <a:off x="1175822" y="1707654"/>
            <a:ext cx="477300" cy="386700"/>
          </a:xfrm>
          <a:prstGeom prst="rect">
            <a:avLst/>
          </a:prstGeom>
          <a:solidFill>
            <a:srgbClr val="E71E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s-CL" sz="2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1175822" y="2917488"/>
            <a:ext cx="477300" cy="386700"/>
          </a:xfrm>
          <a:prstGeom prst="rect">
            <a:avLst/>
          </a:prstGeom>
          <a:solidFill>
            <a:srgbClr val="E71E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s-CL" sz="2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 txBox="1"/>
          <p:nvPr>
            <p:ph type="title"/>
          </p:nvPr>
        </p:nvSpPr>
        <p:spPr>
          <a:xfrm>
            <a:off x="906600" y="267493"/>
            <a:ext cx="6329700" cy="6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/>
              <a:t>Temario</a:t>
            </a:r>
            <a:endParaRPr/>
          </a:p>
        </p:txBody>
      </p:sp>
      <p:sp>
        <p:nvSpPr>
          <p:cNvPr id="165" name="Google Shape;165;p7"/>
          <p:cNvSpPr txBox="1"/>
          <p:nvPr>
            <p:ph type="title"/>
          </p:nvPr>
        </p:nvSpPr>
        <p:spPr>
          <a:xfrm>
            <a:off x="1818250" y="1707653"/>
            <a:ext cx="63465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1700">
                <a:solidFill>
                  <a:schemeClr val="dk2"/>
                </a:solidFill>
              </a:rPr>
              <a:t>¿</a:t>
            </a:r>
            <a:r>
              <a:rPr lang="es-CL" sz="1700">
                <a:solidFill>
                  <a:schemeClr val="dk2"/>
                </a:solidFill>
              </a:rPr>
              <a:t>Qué</a:t>
            </a:r>
            <a:r>
              <a:rPr lang="es-CL" sz="1700">
                <a:solidFill>
                  <a:schemeClr val="dk2"/>
                </a:solidFill>
              </a:rPr>
              <a:t> es un Sitio Web?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Historia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Evolución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66" name="Google Shape;166;p7"/>
          <p:cNvSpPr txBox="1"/>
          <p:nvPr>
            <p:ph type="title"/>
          </p:nvPr>
        </p:nvSpPr>
        <p:spPr>
          <a:xfrm>
            <a:off x="1905400" y="2917499"/>
            <a:ext cx="63465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1700">
                <a:solidFill>
                  <a:schemeClr val="dk2"/>
                </a:solidFill>
              </a:rPr>
              <a:t>Arquitectura de Información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Inventario de contenidos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Cardsorting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Wireframes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Diseña tu sitio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es un sitio web?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275" y="1151885"/>
            <a:ext cx="4810646" cy="3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671425" y="2088738"/>
            <a:ext cx="2433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sitio es una agrupación de páginas que se conectan e </a:t>
            </a: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interactúan</a:t>
            </a:r>
            <a:r>
              <a:rPr b="0" i="0" lang="es-CL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sí.</a:t>
            </a:r>
            <a:r>
              <a:rPr b="0" i="0" lang="es-CL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generalmente se alojan en un mismo dominio o </a:t>
            </a: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subdominio</a:t>
            </a:r>
            <a:r>
              <a:rPr b="0" i="0" lang="es-CL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08906a4fb_0_3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es un sitio web?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308906a4fb_0_3"/>
          <p:cNvSpPr txBox="1"/>
          <p:nvPr/>
        </p:nvSpPr>
        <p:spPr>
          <a:xfrm>
            <a:off x="673975" y="2153350"/>
            <a:ext cx="3182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necesitamos?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Hosting, espacio que arriendo para subir mis archivos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Dominio, la dirección de mi sitio, ej. www.misitio.cl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Sitio Web (HTML), la página que diseñamos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308906a4fb_0_3"/>
          <p:cNvPicPr preferRelativeResize="0"/>
          <p:nvPr/>
        </p:nvPicPr>
        <p:blipFill rotWithShape="1">
          <a:blip r:embed="rId3">
            <a:alphaModFix/>
          </a:blip>
          <a:srcRect b="0" l="31336" r="30359" t="23792"/>
          <a:stretch/>
        </p:blipFill>
        <p:spPr>
          <a:xfrm>
            <a:off x="4432950" y="1455105"/>
            <a:ext cx="3058300" cy="30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L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